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5"/>
  </p:notesMasterIdLst>
  <p:handoutMasterIdLst>
    <p:handoutMasterId r:id="rId16"/>
  </p:handoutMasterIdLst>
  <p:sldIdLst>
    <p:sldId id="256" r:id="rId6"/>
    <p:sldId id="258" r:id="rId7"/>
    <p:sldId id="259" r:id="rId8"/>
    <p:sldId id="263" r:id="rId9"/>
    <p:sldId id="260" r:id="rId10"/>
    <p:sldId id="264" r:id="rId11"/>
    <p:sldId id="265" r:id="rId12"/>
    <p:sldId id="266" r:id="rId13"/>
    <p:sldId id="257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 autoAdjust="0"/>
    <p:restoredTop sz="93381" autoAdjust="0"/>
  </p:normalViewPr>
  <p:slideViewPr>
    <p:cSldViewPr>
      <p:cViewPr varScale="1">
        <p:scale>
          <a:sx n="74" d="100"/>
          <a:sy n="74" d="100"/>
        </p:scale>
        <p:origin x="16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Review </a:t>
            </a:r>
            <a:r>
              <a:rPr lang="en-US" dirty="0" smtClean="0">
                <a:latin typeface="+mn-lt"/>
              </a:rPr>
              <a:t>Activity 3.1.1.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828800" y="3581400"/>
            <a:ext cx="6134099" cy="20574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Charity </a:t>
            </a:r>
            <a:r>
              <a:rPr lang="en-US" dirty="0" err="1" smtClean="0">
                <a:latin typeface="+mn-lt"/>
              </a:rPr>
              <a:t>Osei-Amponsah</a:t>
            </a:r>
            <a:r>
              <a:rPr lang="en-US" dirty="0" smtClean="0">
                <a:latin typeface="+mn-lt"/>
              </a:rPr>
              <a:t> &amp; Clara </a:t>
            </a:r>
            <a:r>
              <a:rPr lang="en-US" dirty="0" err="1" smtClean="0">
                <a:latin typeface="+mn-lt"/>
              </a:rPr>
              <a:t>Nyarko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CSIR-STEPRI &amp; FOSTERING</a:t>
            </a:r>
          </a:p>
          <a:p>
            <a:r>
              <a:rPr lang="en-US" dirty="0" smtClean="0">
                <a:latin typeface="+mn-lt"/>
              </a:rPr>
              <a:t>Africa RISING Review and Planning Meeting</a:t>
            </a:r>
          </a:p>
          <a:p>
            <a:r>
              <a:rPr lang="en-US" dirty="0" smtClean="0">
                <a:latin typeface="+mn-lt"/>
              </a:rPr>
              <a:t>Hill Palace Hotel, </a:t>
            </a:r>
            <a:r>
              <a:rPr lang="en-US" dirty="0" err="1" smtClean="0">
                <a:latin typeface="+mn-lt"/>
              </a:rPr>
              <a:t>Aburi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6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to 8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June, 2018</a:t>
            </a: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008819"/>
              </p:ext>
            </p:extLst>
          </p:nvPr>
        </p:nvGraphicFramePr>
        <p:xfrm>
          <a:off x="0" y="914400"/>
          <a:ext cx="9144000" cy="6055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1650091306"/>
                    </a:ext>
                  </a:extLst>
                </a:gridCol>
                <a:gridCol w="3257549">
                  <a:extLst>
                    <a:ext uri="{9D8B030D-6E8A-4147-A177-3AD203B41FA5}">
                      <a16:colId xmlns="" xmlns:a16="http://schemas.microsoft.com/office/drawing/2014/main" val="100015059"/>
                    </a:ext>
                  </a:extLst>
                </a:gridCol>
                <a:gridCol w="209551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3</a:t>
                      </a:r>
                      <a:r>
                        <a:rPr lang="en-US" sz="120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3.1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3.1.1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51232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Review and compile gaps in SI policies and institutions (norms, rules and practices) of SI at target areas</a:t>
                      </a:r>
                    </a:p>
                    <a:p>
                      <a:r>
                        <a:rPr lang="en-US" sz="1200" dirty="0" smtClean="0"/>
                        <a:t>2.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Enhancing farmer access to credit and markets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922192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Upper West =</a:t>
                      </a:r>
                      <a:r>
                        <a:rPr lang="en-GB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Zanko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Guo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Goli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Papu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the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West and the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Nadowli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districts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Upper East =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Gia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Bona and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Nyangua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Northern</a:t>
                      </a:r>
                      <a:r>
                        <a:rPr lang="en-GB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Langa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Kpendua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Nyatua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Savelugu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district;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Tingoli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Cheyohi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Tolon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Kumbungu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districts,</a:t>
                      </a:r>
                      <a:r>
                        <a:rPr lang="en-GB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Duko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Tibali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Kpallung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435767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15</a:t>
                      </a:r>
                      <a:r>
                        <a:rPr lang="en-US" sz="1200" baseline="30000" dirty="0" smtClean="0"/>
                        <a:t>TH</a:t>
                      </a:r>
                      <a:r>
                        <a:rPr lang="en-US" sz="1200" dirty="0" smtClean="0"/>
                        <a:t> JULY 2017 to</a:t>
                      </a:r>
                      <a:r>
                        <a:rPr lang="en-US" sz="1200" baseline="0" dirty="0" smtClean="0"/>
                        <a:t>  30</a:t>
                      </a:r>
                      <a:r>
                        <a:rPr lang="en-US" sz="1200" baseline="30000" dirty="0" smtClean="0"/>
                        <a:t>TH</a:t>
                      </a:r>
                      <a:r>
                        <a:rPr lang="en-US" sz="1200" baseline="0" dirty="0" smtClean="0"/>
                        <a:t> MARCH 2018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717261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Technical reports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Workshop report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Draft article and Policy brief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92219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Production 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Social 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Environmental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Human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Economic</a:t>
                      </a:r>
                      <a:endParaRPr lang="en-US" sz="12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dirty="0" smtClean="0"/>
                        <a:t>Number of CBO's accessing finance to apply improved technologies from AR</a:t>
                      </a:r>
                      <a:endParaRPr lang="en-US" sz="1200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dirty="0" smtClean="0"/>
                        <a:t>Number of CBO's (farmers) receiving agricultural-related credit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849054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Charity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Clara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i="1" dirty="0" err="1" smtClean="0"/>
                        <a:t>Bekele</a:t>
                      </a:r>
                      <a:endParaRPr lang="en-US" sz="12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i="1" dirty="0" err="1" smtClean="0"/>
                        <a:t>Gundula</a:t>
                      </a:r>
                      <a:endParaRPr lang="en-US" sz="1200" i="1" dirty="0" smtClean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_ </a:t>
                      </a:r>
                      <a:r>
                        <a:rPr lang="en-US" sz="1200" dirty="0"/>
                        <a:t>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9221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 smtClean="0"/>
                        <a:t>It</a:t>
                      </a:r>
                      <a:r>
                        <a:rPr lang="en-US" sz="1200" baseline="0" dirty="0" smtClean="0"/>
                        <a:t> is overarching and links to all the other sub-activities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dirty="0" smtClean="0"/>
                        <a:t>This</a:t>
                      </a:r>
                      <a:r>
                        <a:rPr lang="en-GB" sz="1200" baseline="0" dirty="0" smtClean="0"/>
                        <a:t> activity also </a:t>
                      </a:r>
                      <a:r>
                        <a:rPr lang="en-GB" sz="1200" dirty="0" smtClean="0"/>
                        <a:t>helps to unravel the effect of credit accessibility on adoption of</a:t>
                      </a:r>
                      <a:r>
                        <a:rPr lang="en-GB" sz="1200" baseline="0" dirty="0" smtClean="0"/>
                        <a:t> SI technologies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=""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67000" y="990600"/>
            <a:ext cx="4038600" cy="533400"/>
          </a:xfrm>
        </p:spPr>
        <p:txBody>
          <a:bodyPr/>
          <a:lstStyle/>
          <a:p>
            <a:pPr algn="ctr"/>
            <a:r>
              <a:rPr lang="en-US" sz="2400" dirty="0" smtClean="0">
                <a:latin typeface="+mn-lt"/>
              </a:rPr>
              <a:t>SOME INSIGHTS</a:t>
            </a:r>
            <a:endParaRPr lang="en-US" sz="2400" dirty="0"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502535"/>
            <a:ext cx="9144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SI gaps at </a:t>
            </a:r>
            <a:r>
              <a:rPr lang="en-GB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National agricultural policies and p</a:t>
            </a:r>
            <a:r>
              <a:rPr lang="en-GB" sz="24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rogrammes</a:t>
            </a:r>
          </a:p>
          <a:p>
            <a:pPr lvl="0"/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national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framework: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FASDEP II , GSGDA</a:t>
            </a:r>
          </a:p>
          <a:p>
            <a:pPr lvl="0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Sectoral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Policy: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Environment, Climate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Targeted/Specific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policy: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Tree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Crops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Livestock and  Seed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</a:p>
          <a:p>
            <a:pPr lvl="0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Build social capital and improved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livelihoods - SAIRLA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RING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B:  Provide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institutional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framework - GASIP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C: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Improve Market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competitiveness - MOAP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D: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Improve Soil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fertility -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N2Africa, Soil Health Program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E:  Government promoted initiative - Planting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Food and Jobs</a:t>
            </a:r>
          </a:p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F: 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Disseminate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technologies -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WAAPP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831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59311" y="921822"/>
            <a:ext cx="2877838" cy="142658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52991" y="1271762"/>
            <a:ext cx="223224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National level policies</a:t>
            </a:r>
            <a:endParaRPr lang="en-US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6784210" y="5404244"/>
            <a:ext cx="206042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SI GAPS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09736" y="1653440"/>
            <a:ext cx="1378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Training of AEs on Ag. Practices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794703" y="3452365"/>
            <a:ext cx="4001879" cy="19094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976540" y="3918375"/>
            <a:ext cx="34307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District Level</a:t>
            </a:r>
          </a:p>
          <a:p>
            <a:pPr algn="ctr"/>
            <a:r>
              <a:rPr lang="en-US" sz="2600" b="1" dirty="0" smtClean="0"/>
              <a:t>(implementation stage)</a:t>
            </a:r>
            <a:endParaRPr lang="en-US" sz="2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10687" y="2646261"/>
            <a:ext cx="2839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Human and financial resources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6" idx="1"/>
          </p:cNvCxnSpPr>
          <p:nvPr/>
        </p:nvCxnSpPr>
        <p:spPr>
          <a:xfrm flipH="1" flipV="1">
            <a:off x="4569237" y="5714120"/>
            <a:ext cx="2214973" cy="13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458670" y="2324087"/>
            <a:ext cx="10607" cy="1128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29084" y="2646261"/>
            <a:ext cx="1054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760779" y="5902429"/>
            <a:ext cx="3224459" cy="7647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16196" y="5997703"/>
            <a:ext cx="14401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Farmers</a:t>
            </a:r>
            <a:endParaRPr lang="en-US" sz="26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583556" y="5361841"/>
            <a:ext cx="14674" cy="540588"/>
          </a:xfrm>
          <a:prstGeom prst="straightConnector1">
            <a:avLst/>
          </a:prstGeom>
          <a:ln w="28575"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898510" y="2348405"/>
            <a:ext cx="9938" cy="1124309"/>
          </a:xfrm>
          <a:prstGeom prst="straightConnector1">
            <a:avLst/>
          </a:prstGeom>
          <a:ln w="381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rved Left Arrow 18"/>
          <p:cNvSpPr/>
          <p:nvPr/>
        </p:nvSpPr>
        <p:spPr>
          <a:xfrm>
            <a:off x="5985239" y="1318181"/>
            <a:ext cx="1469634" cy="2425175"/>
          </a:xfrm>
          <a:prstGeom prst="curvedLeftArrow">
            <a:avLst>
              <a:gd name="adj1" fmla="val 25000"/>
              <a:gd name="adj2" fmla="val 4157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urved Right Arrow 19"/>
          <p:cNvSpPr/>
          <p:nvPr/>
        </p:nvSpPr>
        <p:spPr>
          <a:xfrm>
            <a:off x="1272719" y="4810927"/>
            <a:ext cx="1523188" cy="175518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2739" y="2932266"/>
            <a:ext cx="1440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Training by Donor agencies through Projects</a:t>
            </a:r>
            <a:endParaRPr lang="en-US" b="1" dirty="0"/>
          </a:p>
        </p:txBody>
      </p:sp>
      <p:sp>
        <p:nvSpPr>
          <p:cNvPr id="22" name="Oval 21"/>
          <p:cNvSpPr/>
          <p:nvPr/>
        </p:nvSpPr>
        <p:spPr>
          <a:xfrm>
            <a:off x="1246122" y="1894929"/>
            <a:ext cx="1973711" cy="123403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98781" y="2135627"/>
            <a:ext cx="1552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Programmes by Donors</a:t>
            </a:r>
            <a:endParaRPr lang="en-US" b="1" dirty="0"/>
          </a:p>
        </p:txBody>
      </p:sp>
      <p:sp>
        <p:nvSpPr>
          <p:cNvPr id="24" name="Bent Arrow 23"/>
          <p:cNvSpPr/>
          <p:nvPr/>
        </p:nvSpPr>
        <p:spPr>
          <a:xfrm flipV="1">
            <a:off x="2034812" y="3108790"/>
            <a:ext cx="759891" cy="146222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584296" y="1653440"/>
            <a:ext cx="531527" cy="259815"/>
          </a:xfrm>
          <a:prstGeom prst="straightConnector1">
            <a:avLst/>
          </a:prstGeom>
          <a:ln w="571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172608" y="36765"/>
            <a:ext cx="6400800" cy="609600"/>
          </a:xfrm>
        </p:spPr>
        <p:txBody>
          <a:bodyPr/>
          <a:lstStyle/>
          <a:p>
            <a:pPr lvl="0"/>
            <a:r>
              <a:rPr lang="en-GB" sz="28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gaps at District (implementation</a:t>
            </a:r>
            <a:r>
              <a:rPr lang="en-GB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252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600200" y="1219200"/>
            <a:ext cx="6400800" cy="609600"/>
          </a:xfrm>
        </p:spPr>
        <p:txBody>
          <a:bodyPr/>
          <a:lstStyle/>
          <a:p>
            <a:pPr lvl="0"/>
            <a:r>
              <a:rPr lang="en-GB" sz="28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 gaps at District (implementation</a:t>
            </a:r>
            <a:r>
              <a:rPr lang="en-GB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2057400"/>
            <a:ext cx="7924800" cy="456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Institutional constraints: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 acquisition of </a:t>
            </a: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seeds and </a:t>
            </a:r>
            <a:r>
              <a:rPr lang="en-US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fertilisers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ow </a:t>
            </a: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 resource capacity </a:t>
            </a:r>
            <a:endParaRPr lang="en-US" sz="28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Weak coordination between stakeholders for effective mobilisation </a:t>
            </a: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</a:t>
            </a:r>
            <a:r>
              <a:rPr lang="en-US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farmers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Inadequate financial </a:t>
            </a: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support and other logistics for effective implementation and monitoring of the policy strategies.</a:t>
            </a:r>
            <a:endParaRPr lang="en-US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69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143000" y="1066800"/>
            <a:ext cx="7772400" cy="533400"/>
          </a:xfrm>
        </p:spPr>
        <p:txBody>
          <a:bodyPr/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SI Gaps at household level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3" y="1752600"/>
            <a:ext cx="4347693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4419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Chart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7" y="4457700"/>
            <a:ext cx="4158803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Chart 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490" y="4267200"/>
            <a:ext cx="4840310" cy="265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268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295400"/>
            <a:ext cx="9144000" cy="1066800"/>
          </a:xfrm>
        </p:spPr>
        <p:txBody>
          <a:bodyPr/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Enhancing credit access for SI technologies adoption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438400"/>
            <a:ext cx="9144000" cy="5582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Financial institutions should find innovative ways </a:t>
            </a:r>
            <a:endParaRPr lang="en-GB" sz="28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Farmers associations to benefit </a:t>
            </a:r>
            <a:r>
              <a:rPr lang="en-GB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from loans under group schemes.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Credit to farmers should mostly be in the form of inputs </a:t>
            </a:r>
            <a:endParaRPr lang="en-US" sz="28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poor </a:t>
            </a:r>
            <a:r>
              <a:rPr lang="en-GB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farm </a:t>
            </a:r>
            <a:r>
              <a:rPr lang="en-GB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household may need special </a:t>
            </a:r>
            <a:r>
              <a:rPr lang="en-GB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mechanism </a:t>
            </a:r>
            <a:r>
              <a:rPr lang="en-GB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e.g. grant </a:t>
            </a:r>
            <a:r>
              <a:rPr lang="en-GB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(instead of credit) throughout the "transition zone" before being integrated into the formal financial sector.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522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51460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Maize yield and profitability tradeoffs with social, human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and environmental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performance: Is sustainable intensification feasible?</a:t>
            </a:r>
          </a:p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Sieglinde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S.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Snapp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Philip Grabowski,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Regis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Chikowo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Alex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Smith,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Erin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Andersa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Dorothy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Sirrine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Vimbayi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Chimonyo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Mateete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Bekunda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Agricultural Systems 162 (2018) 77-88</a:t>
            </a: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895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www.w3.org/XML/1998/namespace"/>
    <ds:schemaRef ds:uri="http://purl.org/dc/elements/1.1/"/>
    <ds:schemaRef ds:uri="9f5e9607-a28b-487e-b093-da60e75ee109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393</TotalTime>
  <Words>551</Words>
  <Application>Microsoft Office PowerPoint</Application>
  <PresentationFormat>On-screen Show (4:3)</PresentationFormat>
  <Paragraphs>91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Gill Sans</vt:lpstr>
      <vt:lpstr>Symbol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HP</cp:lastModifiedBy>
  <cp:revision>33</cp:revision>
  <cp:lastPrinted>2011-10-06T11:45:23Z</cp:lastPrinted>
  <dcterms:created xsi:type="dcterms:W3CDTF">2018-05-19T10:21:56Z</dcterms:created>
  <dcterms:modified xsi:type="dcterms:W3CDTF">2018-06-06T09:32:43Z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